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1923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xmlns="" val="143868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9425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862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2433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92974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4070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9754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7413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9072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0313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981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841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2915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14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6326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46367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8703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94960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0301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0590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22238" y="695325"/>
            <a:ext cx="25646063" cy="1923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588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BB62B4-4286-49CC-AFC3-CECEAF72D9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3E4D75-70F4-45F1-8653-C3C24CD756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114300"/>
            <a:ext cx="2055812" cy="60086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"/>
            <a:ext cx="6018213" cy="60086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75FCE-BFB0-4A3D-8528-F5E4F19641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6425" cy="145891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>
          <a:xfrm>
            <a:off x="6553200" y="6356350"/>
            <a:ext cx="2130425" cy="361950"/>
          </a:xfrm>
        </p:spPr>
        <p:txBody>
          <a:bodyPr/>
          <a:lstStyle>
            <a:lvl1pPr>
              <a:defRPr/>
            </a:lvl1pPr>
          </a:lstStyle>
          <a:p>
            <a:fld id="{C9833378-5ED5-47B3-B741-646645704D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F4CF9B-46F8-4650-8D12-6B77A63836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85A7AD-8246-49D8-9715-E2D39303A7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B3E34F-1F45-40A4-8830-9F705B9D8E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142B0F-775C-4F1F-A152-CB2C100CBD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F8E6CF-D8CD-482A-AAAA-94BF3DCC07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D19551-7B35-486E-BA7A-D1BB3AC123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2F88A8-8BDF-4168-94D4-02A9E76E26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ACED79-F3BE-4731-896D-F6AE480C70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8226425" cy="145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307138"/>
            <a:ext cx="21320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F6446F85-C160-4165-8844-97826B6FAAF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5pPr>
      <a:lvl6pPr marL="457200"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6pPr>
      <a:lvl7pPr marL="914400"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7pPr>
      <a:lvl8pPr marL="1371600"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8pPr>
      <a:lvl9pPr marL="1828800"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9pPr>
    </p:titleStyle>
    <p:bodyStyle>
      <a:lvl1pPr marL="339725" indent="-339725" algn="l" defTabSz="449263" rtl="0" eaLnBrk="0" fontAlgn="base" hangingPunct="0">
        <a:lnSpc>
          <a:spcPct val="102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102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WSZYSTKIE%20DOKUMENTY\I%20wojna%20&#347;wiatowa\Prezentacja%20z%20okazji%2090%20rocznicy%20odzyskania%20niepodleg&#322;o&#347;ci\My,%20Pierwsza%20Brygada%20-%20Pie&#347;&#324;%20legion&#243;w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Grafika:%C5%9Awi%C4%99to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28625" y="642918"/>
            <a:ext cx="8286750" cy="4429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 smtClean="0">
                <a:solidFill>
                  <a:srgbClr val="FF0000"/>
                </a:solidFill>
              </a:rPr>
              <a:t>    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400" dirty="0" smtClean="0">
              <a:solidFill>
                <a:srgbClr val="FF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400" dirty="0" smtClean="0">
              <a:solidFill>
                <a:srgbClr val="FF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 smtClean="0">
                <a:solidFill>
                  <a:srgbClr val="FF0000"/>
                </a:solidFill>
              </a:rPr>
              <a:t>    </a:t>
            </a:r>
            <a:r>
              <a:rPr lang="pl-PL" sz="4800" dirty="0" smtClean="0">
                <a:solidFill>
                  <a:srgbClr val="FF0000"/>
                </a:solidFill>
              </a:rPr>
              <a:t>11 listopada 2020 roku-                     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>
                <a:solidFill>
                  <a:srgbClr val="FF0000"/>
                </a:solidFill>
              </a:rPr>
              <a:t> </a:t>
            </a:r>
            <a:r>
              <a:rPr lang="pl-PL" sz="4800" smtClean="0">
                <a:solidFill>
                  <a:srgbClr val="FF0000"/>
                </a:solidFill>
              </a:rPr>
              <a:t>           102 </a:t>
            </a:r>
            <a:r>
              <a:rPr lang="pl-PL" sz="4800" dirty="0" smtClean="0">
                <a:solidFill>
                  <a:srgbClr val="FF0000"/>
                </a:solidFill>
              </a:rPr>
              <a:t>rocznica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800" dirty="0" smtClean="0">
              <a:solidFill>
                <a:srgbClr val="FF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 dirty="0" smtClean="0"/>
              <a:t>   odzyskania niepodległości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800" dirty="0" smtClean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 dirty="0" smtClean="0"/>
              <a:t>                   Polski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400" dirty="0">
              <a:solidFill>
                <a:srgbClr val="FFFFFF"/>
              </a:solidFill>
            </a:endParaRPr>
          </a:p>
        </p:txBody>
      </p:sp>
      <p:pic>
        <p:nvPicPr>
          <p:cNvPr id="4" name="My, Pierwsza Brygada - Pieśń legionów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-1066800" y="56388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571480"/>
            <a:ext cx="7929562" cy="5762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</a:rPr>
              <a:t>Dokładnie w dniu , w którym zakończyły się walki 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</a:rPr>
              <a:t>11 listopada 1918 roku, władzę w Warszawie obejmował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FFFF"/>
                </a:solidFill>
              </a:rPr>
              <a:t>Józef Piłsudski – człowiek , który w czasie I wojny światowej najbardziej starał się </a:t>
            </a:r>
            <a:r>
              <a:rPr lang="pl-PL" sz="4400" dirty="0" smtClean="0">
                <a:solidFill>
                  <a:srgbClr val="FFFFFF"/>
                </a:solidFill>
              </a:rPr>
              <a:t>odbudować państwo polskie</a:t>
            </a:r>
            <a:r>
              <a:rPr lang="pl-PL" sz="4400" smtClean="0">
                <a:solidFill>
                  <a:srgbClr val="FFFFFF"/>
                </a:solidFill>
              </a:rPr>
              <a:t>, walcząc na czele legionów.</a:t>
            </a:r>
            <a:endParaRPr lang="pl-PL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68897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000000"/>
                </a:solidFill>
                <a:latin typeface="Calibri" pitchFamily="32" charset="0"/>
              </a:rPr>
              <a:t>    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358063" y="7072313"/>
            <a:ext cx="6400800" cy="1754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76672"/>
            <a:ext cx="4896433" cy="58069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15074" y="2571744"/>
            <a:ext cx="2571768" cy="12394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 dirty="0" smtClean="0">
                <a:solidFill>
                  <a:srgbClr val="FF0000"/>
                </a:solidFill>
              </a:rPr>
              <a:t>Józef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 dirty="0" smtClean="0"/>
              <a:t>Piłsudski</a:t>
            </a:r>
            <a:endParaRPr lang="pl-PL" sz="3600" dirty="0"/>
          </a:p>
        </p:txBody>
      </p:sp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750" y="623888"/>
            <a:ext cx="8280400" cy="265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Calibri" pitchFamily="32" charset="0"/>
              </a:rPr>
            </a:br>
            <a:endParaRPr lang="en-GB" sz="28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00034" y="5429264"/>
            <a:ext cx="8358246" cy="1182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 dirty="0">
                <a:solidFill>
                  <a:srgbClr val="FFFFFF"/>
                </a:solidFill>
              </a:rPr>
              <a:t> </a:t>
            </a:r>
            <a:r>
              <a:rPr lang="pl-PL" sz="3600" dirty="0" smtClean="0"/>
              <a:t>Powitanie Józefa Piłsudskiego na dworcu w Warszawie 10 listopada1918.</a:t>
            </a:r>
            <a:endParaRPr lang="pl-PL" sz="360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1216"/>
            <a:ext cx="6862001" cy="4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512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781050" y="109538"/>
            <a:ext cx="7780338" cy="1925637"/>
            <a:chOff x="492" y="69"/>
            <a:chExt cx="4901" cy="1213"/>
          </a:xfrm>
        </p:grpSpPr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492" y="69"/>
              <a:ext cx="4902" cy="12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57250" y="3929063"/>
            <a:ext cx="7572375" cy="2471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750"/>
              </a:spcBef>
              <a:buClr>
                <a:srgbClr val="89898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000">
              <a:solidFill>
                <a:srgbClr val="898989"/>
              </a:solidFill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i="1">
              <a:solidFill>
                <a:srgbClr val="000000"/>
              </a:solidFill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8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300">
              <a:solidFill>
                <a:srgbClr val="000000"/>
              </a:solidFill>
              <a:latin typeface="Calibri" pitchFamily="32" charset="0"/>
            </a:endParaRPr>
          </a:p>
          <a:p>
            <a:pPr algn="ctr">
              <a:lnSpc>
                <a:spcPct val="90000"/>
              </a:lnSpc>
              <a:spcBef>
                <a:spcPts val="8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300">
              <a:solidFill>
                <a:srgbClr val="000000"/>
              </a:solidFill>
              <a:latin typeface="Calibri" pitchFamily="32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824" y="908720"/>
            <a:ext cx="3678671" cy="56943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 advTm="512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28625" y="571500"/>
            <a:ext cx="8215313" cy="5853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en-GB" sz="5400">
                <a:solidFill>
                  <a:srgbClr val="FF0000"/>
                </a:solidFill>
                <a:latin typeface="Calibri" pitchFamily="32" charset="0"/>
              </a:rPr>
              <a:t>Do 1936 r</a:t>
            </a:r>
            <a:r>
              <a:rPr lang="pl-PL" sz="5400">
                <a:solidFill>
                  <a:srgbClr val="FF0000"/>
                </a:solidFill>
                <a:latin typeface="Calibri" pitchFamily="32" charset="0"/>
              </a:rPr>
              <a:t>oku</a:t>
            </a:r>
            <a:r>
              <a:rPr lang="en-GB" sz="5400">
                <a:solidFill>
                  <a:srgbClr val="FF0000"/>
                </a:solidFill>
                <a:latin typeface="Calibri" pitchFamily="32" charset="0"/>
              </a:rPr>
              <a:t> 11 listopada był głównie świętem wojska. Dopiero  w 1937 rok</a:t>
            </a:r>
            <a:r>
              <a:rPr lang="pl-PL" sz="5400">
                <a:solidFill>
                  <a:srgbClr val="FF0000"/>
                </a:solidFill>
                <a:latin typeface="Calibri" pitchFamily="32" charset="0"/>
              </a:rPr>
              <a:t>u</a:t>
            </a:r>
            <a:r>
              <a:rPr lang="pl-PL" sz="5400">
                <a:solidFill>
                  <a:srgbClr val="FFFFFF"/>
                </a:solidFill>
                <a:latin typeface="Calibri" pitchFamily="32" charset="0"/>
              </a:rPr>
              <a:t> </a:t>
            </a:r>
          </a:p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5400">
                <a:solidFill>
                  <a:srgbClr val="FFFFFF"/>
                </a:solidFill>
                <a:latin typeface="Calibri" pitchFamily="32" charset="0"/>
              </a:rPr>
              <a:t>o</a:t>
            </a:r>
            <a:r>
              <a:rPr lang="en-GB" sz="5400">
                <a:solidFill>
                  <a:srgbClr val="FFFFFF"/>
                </a:solidFill>
                <a:latin typeface="Calibri" pitchFamily="32" charset="0"/>
              </a:rPr>
              <a:t>bchodzon</a:t>
            </a:r>
            <a:r>
              <a:rPr lang="pl-PL" sz="5400">
                <a:solidFill>
                  <a:srgbClr val="FFFFFF"/>
                </a:solidFill>
                <a:latin typeface="Calibri" pitchFamily="32" charset="0"/>
              </a:rPr>
              <a:t>o go</a:t>
            </a:r>
            <a:r>
              <a:rPr lang="en-GB" sz="5400">
                <a:solidFill>
                  <a:srgbClr val="FFFFFF"/>
                </a:solidFill>
                <a:latin typeface="Calibri" pitchFamily="32" charset="0"/>
              </a:rPr>
              <a:t> jako święto państwowe - Dzień Niepodległości.</a:t>
            </a:r>
            <a:r>
              <a:rPr lang="en-GB" sz="540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en-GB" sz="5400">
                <a:solidFill>
                  <a:srgbClr val="000000"/>
                </a:solidFill>
                <a:latin typeface="Calibri" pitchFamily="32" charset="0"/>
              </a:rPr>
            </a:br>
            <a:endParaRPr lang="en-GB" sz="54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500034" y="642918"/>
            <a:ext cx="8215370" cy="5683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>
                <a:solidFill>
                  <a:srgbClr val="000000"/>
                </a:solidFill>
                <a:latin typeface="Calibri" pitchFamily="32" charset="0"/>
              </a:rPr>
              <a:t> </a:t>
            </a:r>
            <a:endParaRPr lang="pl-PL" sz="28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dirty="0" smtClean="0">
                <a:solidFill>
                  <a:srgbClr val="FF0000"/>
                </a:solidFill>
                <a:latin typeface="Calibri" pitchFamily="32" charset="0"/>
              </a:rPr>
              <a:t>W</a:t>
            </a:r>
            <a:r>
              <a:rPr lang="pl-PL" sz="4800" dirty="0" smtClean="0">
                <a:solidFill>
                  <a:srgbClr val="FF0000"/>
                </a:solidFill>
                <a:latin typeface="Calibri" pitchFamily="32" charset="0"/>
              </a:rPr>
              <a:t> czasach komunistycznych nie obchodzono tego święta. Dopiero w</a:t>
            </a:r>
            <a:r>
              <a:rPr lang="en-GB" sz="4800" dirty="0" smtClean="0">
                <a:solidFill>
                  <a:srgbClr val="FF0000"/>
                </a:solidFill>
                <a:latin typeface="Calibri" pitchFamily="32" charset="0"/>
              </a:rPr>
              <a:t> </a:t>
            </a:r>
            <a:r>
              <a:rPr lang="en-GB" sz="4800" dirty="0">
                <a:solidFill>
                  <a:srgbClr val="FF0000"/>
                </a:solidFill>
                <a:latin typeface="Calibri" pitchFamily="32" charset="0"/>
              </a:rPr>
              <a:t>1989 </a:t>
            </a:r>
            <a:r>
              <a:rPr lang="en-GB" sz="4800" dirty="0" err="1">
                <a:solidFill>
                  <a:srgbClr val="FF0000"/>
                </a:solidFill>
                <a:latin typeface="Calibri" pitchFamily="32" charset="0"/>
              </a:rPr>
              <a:t>roku</a:t>
            </a:r>
            <a:r>
              <a:rPr lang="en-GB" sz="4800" dirty="0">
                <a:solidFill>
                  <a:srgbClr val="FF0000"/>
                </a:solidFill>
                <a:latin typeface="Calibri" pitchFamily="32" charset="0"/>
              </a:rPr>
              <a:t> </a:t>
            </a:r>
            <a:r>
              <a:rPr lang="pl-PL" sz="4800" dirty="0" err="1" smtClean="0">
                <a:solidFill>
                  <a:srgbClr val="FF0000"/>
                </a:solidFill>
                <a:latin typeface="Calibri" pitchFamily="32" charset="0"/>
              </a:rPr>
              <a:t>s</a:t>
            </a:r>
            <a:r>
              <a:rPr lang="en-GB" sz="4800" dirty="0" err="1" smtClean="0">
                <a:solidFill>
                  <a:srgbClr val="FF0000"/>
                </a:solidFill>
                <a:latin typeface="Calibri" pitchFamily="32" charset="0"/>
              </a:rPr>
              <a:t>ejm</a:t>
            </a:r>
            <a:r>
              <a:rPr lang="en-GB" sz="4800" dirty="0" smtClean="0">
                <a:solidFill>
                  <a:srgbClr val="FF0000"/>
                </a:solidFill>
                <a:latin typeface="Calibri" pitchFamily="32" charset="0"/>
              </a:rPr>
              <a:t> </a:t>
            </a:r>
            <a:r>
              <a:rPr lang="en-GB" sz="4800" dirty="0" err="1">
                <a:latin typeface="Calibri" pitchFamily="32" charset="0"/>
              </a:rPr>
              <a:t>odrodzonej</a:t>
            </a:r>
            <a:r>
              <a:rPr lang="en-GB" sz="4800" dirty="0">
                <a:latin typeface="Calibri" pitchFamily="32" charset="0"/>
              </a:rPr>
              <a:t> </a:t>
            </a:r>
            <a:r>
              <a:rPr lang="en-GB" sz="4800" dirty="0" err="1">
                <a:latin typeface="Calibri" pitchFamily="32" charset="0"/>
              </a:rPr>
              <a:t>Rzeczypospolitej</a:t>
            </a:r>
            <a:r>
              <a:rPr lang="en-GB" sz="4800" dirty="0">
                <a:latin typeface="Calibri" pitchFamily="32" charset="0"/>
              </a:rPr>
              <a:t> </a:t>
            </a:r>
            <a:r>
              <a:rPr lang="en-GB" sz="4800" dirty="0" err="1">
                <a:latin typeface="Calibri" pitchFamily="32" charset="0"/>
              </a:rPr>
              <a:t>Polskiej</a:t>
            </a:r>
            <a:r>
              <a:rPr lang="en-GB" sz="4800" dirty="0"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przywrócił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dzień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11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listopada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jako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Narodowe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Święto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en-GB" sz="4800" dirty="0" err="1">
                <a:solidFill>
                  <a:srgbClr val="FFFFFF"/>
                </a:solidFill>
                <a:latin typeface="Calibri" pitchFamily="32" charset="0"/>
              </a:rPr>
              <a:t>Niepodległości</a:t>
            </a:r>
            <a:r>
              <a:rPr lang="en-GB" sz="4800" dirty="0">
                <a:solidFill>
                  <a:srgbClr val="FFFFFF"/>
                </a:solidFill>
                <a:latin typeface="Calibri" pitchFamily="32" charset="0"/>
              </a:rPr>
              <a:t>.</a:t>
            </a:r>
            <a:r>
              <a:rPr lang="en-GB" sz="2800" dirty="0">
                <a:solidFill>
                  <a:srgbClr val="FFFFFF"/>
                </a:solidFill>
                <a:latin typeface="Calibri" pitchFamily="32" charset="0"/>
              </a:rPr>
              <a:t> </a:t>
            </a:r>
            <a:br>
              <a:rPr lang="en-GB" sz="2800" dirty="0">
                <a:solidFill>
                  <a:srgbClr val="FFFFFF"/>
                </a:solidFill>
                <a:latin typeface="Calibri" pitchFamily="32" charset="0"/>
              </a:rPr>
            </a:br>
            <a:endParaRPr lang="en-GB" sz="2800" dirty="0">
              <a:solidFill>
                <a:srgbClr val="FFFFFF"/>
              </a:solidFill>
              <a:latin typeface="Calibri" pitchFamily="32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25" y="857250"/>
            <a:ext cx="7286625" cy="462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>
                <a:solidFill>
                  <a:srgbClr val="FF0000"/>
                </a:solidFill>
              </a:rPr>
              <a:t>To Święto sprawia, że w zabieganym życiu stajemy na chwilkę i wspominamy naszych dziadków i pradziadków </a:t>
            </a:r>
            <a:r>
              <a:rPr lang="pl-PL" sz="4000">
                <a:solidFill>
                  <a:srgbClr val="FFFFFF"/>
                </a:solidFill>
              </a:rPr>
              <a:t>walczących o wolność. Składamy kwiaty pod pomnikami tych, którzy poświęcili dla nas życie.</a:t>
            </a: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43000" y="642938"/>
            <a:ext cx="7215188" cy="445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>
                <a:solidFill>
                  <a:srgbClr val="FF0000"/>
                </a:solidFill>
              </a:rPr>
              <a:t>Oglądamy wówczas transmitowane przez telewizję defilady wojskowe i Grób Nieznanego </a:t>
            </a:r>
            <a:r>
              <a:rPr lang="pl-PL" sz="4400">
                <a:solidFill>
                  <a:srgbClr val="FFFFFF"/>
                </a:solidFill>
              </a:rPr>
              <a:t>Żołnierza w Warszawie. Dzień ten dla wielu jest lekcją patriotyzmu i historii. </a:t>
            </a: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1520" y="5464485"/>
            <a:ext cx="8640960" cy="10614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err="1">
                <a:latin typeface="Calibri" pitchFamily="32" charset="0"/>
              </a:rPr>
              <a:t>Obchody</a:t>
            </a:r>
            <a:r>
              <a:rPr lang="en-GB" sz="3600" dirty="0">
                <a:latin typeface="Calibri" pitchFamily="32" charset="0"/>
              </a:rPr>
              <a:t> </a:t>
            </a:r>
            <a:r>
              <a:rPr lang="en-GB" sz="3600" dirty="0" err="1">
                <a:latin typeface="Calibri" pitchFamily="32" charset="0"/>
              </a:rPr>
              <a:t>Narodowego</a:t>
            </a:r>
            <a:r>
              <a:rPr lang="en-GB" sz="3600" dirty="0">
                <a:latin typeface="Calibri" pitchFamily="32" charset="0"/>
              </a:rPr>
              <a:t> </a:t>
            </a:r>
            <a:r>
              <a:rPr lang="en-GB" sz="3600" dirty="0" err="1">
                <a:latin typeface="Calibri" pitchFamily="32" charset="0"/>
              </a:rPr>
              <a:t>Święta</a:t>
            </a:r>
            <a:r>
              <a:rPr lang="en-GB" sz="3600" dirty="0">
                <a:latin typeface="Calibri" pitchFamily="32" charset="0"/>
              </a:rPr>
              <a:t> </a:t>
            </a:r>
            <a:r>
              <a:rPr lang="en-GB" sz="3600" dirty="0" err="1">
                <a:latin typeface="Calibri" pitchFamily="32" charset="0"/>
              </a:rPr>
              <a:t>Niepodległości</a:t>
            </a:r>
            <a:endParaRPr lang="en-GB" sz="3600" dirty="0">
              <a:latin typeface="Calibri" pitchFamily="32" charset="0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pic>
        <p:nvPicPr>
          <p:cNvPr id="2150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9943"/>
            <a:ext cx="6286500" cy="436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817586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28625" y="357188"/>
            <a:ext cx="8286750" cy="576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</a:rPr>
              <a:t>W historii powszechnej dzień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</a:rPr>
              <a:t>11 listopada 1918 roku zapisał </a:t>
            </a:r>
            <a:r>
              <a:rPr lang="pl-PL" sz="4400" dirty="0">
                <a:solidFill>
                  <a:srgbClr val="FFFFFF"/>
                </a:solidFill>
              </a:rPr>
              <a:t>się głównie jako data zakończenia I wojny światowej. </a:t>
            </a:r>
          </a:p>
        </p:txBody>
      </p:sp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625" y="714375"/>
            <a:ext cx="8143875" cy="5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>
                <a:solidFill>
                  <a:srgbClr val="FF0000"/>
                </a:solidFill>
              </a:rPr>
              <a:t>Uczestnicząc corocznie w obchodach Święta Niepodległości dajemy wyraz pamięci o tych wszystkich, </a:t>
            </a:r>
            <a:r>
              <a:rPr lang="pl-PL" sz="4400">
                <a:solidFill>
                  <a:srgbClr val="FFFFFF"/>
                </a:solidFill>
              </a:rPr>
              <a:t>dzięki którym żyjemy dzisiaj w wolnej Polsce. Dzięki którym przetrwał nasz język, nasza kultura i tradycja . </a:t>
            </a:r>
          </a:p>
        </p:txBody>
      </p:sp>
    </p:spTree>
  </p:cSld>
  <p:clrMapOvr>
    <a:masterClrMapping/>
  </p:clrMapOvr>
  <p:transition advTm="6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38" y="1143000"/>
            <a:ext cx="7929562" cy="349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>
                <a:solidFill>
                  <a:srgbClr val="FF0000"/>
                </a:solidFill>
              </a:rPr>
              <a:t>Polacy natomiast kojarzą go przede wszystkim jako moment odzyskania </a:t>
            </a:r>
            <a:r>
              <a:rPr lang="pl-PL" sz="4800">
                <a:solidFill>
                  <a:srgbClr val="FFFFFF"/>
                </a:solidFill>
              </a:rPr>
              <a:t>niepodległości po okresie zaborów.</a:t>
            </a:r>
          </a:p>
        </p:txBody>
      </p:sp>
    </p:spTree>
  </p:cSld>
  <p:clrMapOvr>
    <a:masterClrMapping/>
  </p:clrMapOvr>
  <p:transition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1714488"/>
            <a:ext cx="7715250" cy="28424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 dirty="0">
                <a:solidFill>
                  <a:srgbClr val="FF0000"/>
                </a:solidFill>
              </a:rPr>
              <a:t>Od 1795 aż do 1918 roku nie było </a:t>
            </a:r>
            <a:r>
              <a:rPr lang="pl-PL" sz="4800" dirty="0" smtClean="0">
                <a:solidFill>
                  <a:srgbClr val="FF0000"/>
                </a:solidFill>
              </a:rPr>
              <a:t>Polski. Została </a:t>
            </a:r>
            <a:r>
              <a:rPr lang="pl-PL" sz="4800" dirty="0"/>
              <a:t>wymazana z map przez </a:t>
            </a:r>
            <a:r>
              <a:rPr lang="pl-PL" sz="4800" dirty="0">
                <a:solidFill>
                  <a:srgbClr val="FFFFFF"/>
                </a:solidFill>
              </a:rPr>
              <a:t>Austrię , Rosję i Niemcy.</a:t>
            </a:r>
          </a:p>
        </p:txBody>
      </p:sp>
    </p:spTree>
  </p:cSld>
  <p:clrMapOvr>
    <a:masterClrMapping/>
  </p:clrMapOvr>
  <p:transition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472" y="1142984"/>
            <a:ext cx="7715250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 dirty="0">
                <a:solidFill>
                  <a:srgbClr val="FF0000"/>
                </a:solidFill>
              </a:rPr>
              <a:t>Kraje te podzieliły się polskimi ziemiami i starały – szczególnie Rosja i </a:t>
            </a:r>
            <a:r>
              <a:rPr lang="pl-PL" sz="4800" dirty="0">
                <a:solidFill>
                  <a:srgbClr val="FFFFFF"/>
                </a:solidFill>
              </a:rPr>
              <a:t>Niemcy- by już nigdy na tych mapach się nie pojawiła.</a:t>
            </a:r>
          </a:p>
        </p:txBody>
      </p:sp>
    </p:spTree>
  </p:cSld>
  <p:clrMapOvr>
    <a:masterClrMapping/>
  </p:clrMapOvr>
  <p:transition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14375" y="1071563"/>
            <a:ext cx="7143750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>
                <a:solidFill>
                  <a:srgbClr val="FF0000"/>
                </a:solidFill>
              </a:rPr>
              <a:t>Narzucały Polakom obce języki i kulturę ,surowo karały za każdy przejaw </a:t>
            </a:r>
            <a:r>
              <a:rPr lang="pl-PL" sz="4800">
                <a:solidFill>
                  <a:srgbClr val="FFFFFF"/>
                </a:solidFill>
              </a:rPr>
              <a:t>polskości, krwawo tłumiły próby odzyskiwania niepodległości.</a:t>
            </a: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500" y="1071563"/>
            <a:ext cx="7715250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>
                <a:solidFill>
                  <a:srgbClr val="FF0000"/>
                </a:solidFill>
              </a:rPr>
              <a:t>Wielu Polaków straciło życie walcząc o Polskę. Najwięcej w czasie </a:t>
            </a:r>
            <a:r>
              <a:rPr lang="pl-PL" sz="4800">
                <a:solidFill>
                  <a:srgbClr val="FFFFFF"/>
                </a:solidFill>
              </a:rPr>
              <a:t>powstania listopadowego w latach 1830 -31 i powstania styczniowego 1863 – 64.</a:t>
            </a: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75" y="1143000"/>
            <a:ext cx="7500938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800">
                <a:solidFill>
                  <a:srgbClr val="FF0000"/>
                </a:solidFill>
              </a:rPr>
              <a:t>Dopiero I wojna światowa, w czasie której państwa zaborcze Polski stanęły </a:t>
            </a:r>
            <a:r>
              <a:rPr lang="pl-PL" sz="4800">
                <a:solidFill>
                  <a:srgbClr val="FFFFFF"/>
                </a:solidFill>
              </a:rPr>
              <a:t>przeciw sobie, dała Polakom realną szansę na wolność.</a:t>
            </a:r>
          </a:p>
        </p:txBody>
      </p:sp>
    </p:spTree>
  </p:cSld>
  <p:clrMapOvr>
    <a:masterClrMapping/>
  </p:clrMapOvr>
  <p:transition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-99392"/>
            <a:ext cx="7458120" cy="69573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12290" name="AutoShape 2"/>
          <p:cNvCxnSpPr>
            <a:cxnSpLocks noChangeShapeType="1"/>
          </p:cNvCxnSpPr>
          <p:nvPr/>
        </p:nvCxnSpPr>
        <p:spPr bwMode="auto">
          <a:xfrm rot="5400000">
            <a:off x="4037813" y="1250154"/>
            <a:ext cx="1998654" cy="7302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764bae67bfeb8bf2c79891744860857f839dbe"/>
</p:tagLst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360</Words>
  <Application>Microsoft Office PowerPoint</Application>
  <PresentationFormat>Pokaz na ekranie (4:3)</PresentationFormat>
  <Paragraphs>35</Paragraphs>
  <Slides>20</Slides>
  <Notes>20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Listopada Święto Niepodległości Polski</dc:title>
  <dc:creator>Rust</dc:creator>
  <cp:lastModifiedBy>usia</cp:lastModifiedBy>
  <cp:revision>27</cp:revision>
  <dcterms:modified xsi:type="dcterms:W3CDTF">2020-10-29T23:13:14Z</dcterms:modified>
</cp:coreProperties>
</file>