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C0E5FA-5FC0-4EB9-A160-3EBA4B5DA77E}" v="347" dt="2021-11-22T18:40:33.836"/>
    <p1510:client id="{789885C1-6AC0-633F-8C53-69067A4AC15D}" v="15" dt="2021-11-22T20:26:00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109" d="100"/>
          <a:sy n="109" d="100"/>
        </p:scale>
        <p:origin x="-72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048002-315D-49B1-B10F-137139C4B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896" y="1122363"/>
            <a:ext cx="7276733" cy="3381398"/>
          </a:xfrm>
        </p:spPr>
        <p:txBody>
          <a:bodyPr anchor="b">
            <a:normAutofit/>
          </a:bodyPr>
          <a:lstStyle>
            <a:lvl1pPr algn="l">
              <a:defRPr sz="4800" cap="none"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04535E0-4D9C-4DCA-8569-64503C5DC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894" y="4612942"/>
            <a:ext cx="7276733" cy="1181683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283B68-70CF-4A98-948C-6EA4BD68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3EC2EF9-7F83-4AD3-B3F6-B9D4618D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B1B751B-3464-41CD-B728-A72BB191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49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3B5731-248B-49C2-93DE-8A3260C9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6D4D5C5-3D5A-4F3D-8A08-7053DACF1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9E5372-3FC6-4227-B2DD-6CB24E65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C1B1B1-B637-4E46-B64C-F082B54C2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5567AD-4B78-41F6-B814-726D4BD4C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66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8674D5E-67E6-4C23-B80A-0C66B53315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76299"/>
            <a:ext cx="2628900" cy="5181601"/>
          </a:xfrm>
        </p:spPr>
        <p:txBody>
          <a:bodyPr vert="eaVert"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2FEFF2A-08E8-447D-85C7-7D5A9C422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76299"/>
            <a:ext cx="7734300" cy="51816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40030D-E580-4B0C-B5A8-2C8A094D9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2DCAEB-1B6E-492E-918E-47179AF4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AE4A38-A745-436E-9E33-63B9F81C0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0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9BFD42-94A9-4345-AF38-7D562B502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64C458-A63B-4032-B4EC-732DAC188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A855B5-7F2F-408B-800D-92CB34B99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C203412-EA6B-43CA-8B3A-F502587CB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46E9EE-F895-4ECE-B4B2-586D65ED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6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A8193F-AFAD-4A9A-B0EF-530DFB19D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876299"/>
            <a:ext cx="7876722" cy="37131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D1BBE4-9FC1-4F89-B120-1C49D816F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46170"/>
            <a:ext cx="6781301" cy="1048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530A6B-E3FD-4920-8128-C263CA1D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166B85-0649-47DB-AD69-458D8F600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FB25931-A293-42E9-BDF5-B2AE121D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95262B-ECD6-47BB-A6F1-92A6033E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8B8779-51E9-44D1-9F7B-28F3C6D3C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8474" y="2080517"/>
            <a:ext cx="4970124" cy="39773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A9E8BFB-5295-4C5E-9CB1-E276E9D0E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899" y="2080517"/>
            <a:ext cx="4970124" cy="3977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75E22BF-1819-4301-B699-EF5A2F4D9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600A2DF-39DE-49C3-A213-3E8423C7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055D3A8-238B-4A68-A9F9-672D2F06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3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7D468-D010-4225-B024-DCEF543B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71955"/>
            <a:ext cx="10441236" cy="139835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3D60A0-FCAB-425A-9ECD-94CDE4F47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926" y="1983242"/>
            <a:ext cx="5007110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16F986B-07CB-4FB0-9419-2AAB318B8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0063" y="2813959"/>
            <a:ext cx="5007110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DA9D784-7968-4E8B-B704-E42EE8F18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9255" y="1983242"/>
            <a:ext cx="5031769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D45754F-08D1-4593-988F-95F0ED1A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9255" y="2813959"/>
            <a:ext cx="5031769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FED2E61-83B4-4C8F-BBFE-D9592034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E80C136-A664-4013-8073-B0C6BDEF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6AE9547-8EE7-461B-9E99-484B11E9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7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02E667-0EFA-4EE6-8E4D-20805309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59" y="895440"/>
            <a:ext cx="10138451" cy="1832349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7EE4825-BB8C-4567-B407-B4452409D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0838892-25DB-4A4E-9D43-6058C45C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EC3DDDA-48EF-4B42-9980-4762AF50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69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2EFA7D9-6801-4DD0-8D7D-505212F4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E6FA3EA-1519-4178-AC3A-231A5BAA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3423DBE-6FD6-4D60-8336-7843B4BD3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0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52D9AE-CA1A-4751-9B33-0AC09CE62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96948"/>
            <a:ext cx="3046410" cy="1479551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DF9941-76E5-42B5-8464-C1A7010D9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796" y="876300"/>
            <a:ext cx="5758235" cy="5181599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84785D8-F112-415F-9AB4-5F2AC060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4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670A0B3-4E9C-4FAC-B1D1-2673F7B5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AA370A-33F5-48A6-962A-47C0F15D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A8AD606-A37D-4697-AA7A-EAE4F101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44E0B5E-1030-4A34-AB09-05ACB45CE993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573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321D4C-0A93-40A6-9645-5EF7DE6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89314"/>
            <a:ext cx="3046409" cy="1487185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22F9455-852F-4604-87D4-801E8D5DB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4" y="876300"/>
            <a:ext cx="5943596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8842061-B161-4973-9EE4-76D0B73FC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3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DDCE2E0-050A-4BC2-91DF-7A00811D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60AB003-B443-4B96-9DD9-4284E7E1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7179DBA-16C0-4FFB-B367-B96169B4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C9F2BD78-1D6B-4742-9726-75646D91F4AC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10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B98CBCD-166B-4F97-A6DF-DAA3BF2B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60" y="876302"/>
            <a:ext cx="10427840" cy="1086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664D6D9-636D-450B-839A-22AE0CED2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758" y="2065984"/>
            <a:ext cx="10427841" cy="3903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E6CAEC-1EE5-4B71-9646-5C378EEBE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2838" y="6356350"/>
            <a:ext cx="33613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326951E3-958F-4611-B170-D081BA0250F9}" type="datetimeFigureOut">
              <a:rPr lang="en-US" smtClean="0"/>
              <a:pPr/>
              <a:t>12/20/2021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570EF8-70B2-4AFC-8388-691A146AA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87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2F07DC7-D05C-4038-B51A-F00B7B9C9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0400" y="6356350"/>
            <a:ext cx="617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chemeClr val="tx2"/>
                </a:solidFill>
              </a:defRPr>
            </a:lvl1pPr>
          </a:lstStyle>
          <a:p>
            <a:fld id="{57871EFB-7B9E-4E86-A89E-697E8EBB06F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EAD4CCDA-06BF-4D2A-B44F-195AEC0B5B22}"/>
              </a:ext>
            </a:extLst>
          </p:cNvPr>
          <p:cNvCxnSpPr>
            <a:cxnSpLocks/>
          </p:cNvCxnSpPr>
          <p:nvPr/>
        </p:nvCxnSpPr>
        <p:spPr>
          <a:xfrm>
            <a:off x="952498" y="6252722"/>
            <a:ext cx="10325101" cy="0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1626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25" r:id="rId4"/>
    <p:sldLayoutId id="2147483726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Tx/>
        <a:buNone/>
        <a:defRPr sz="18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50292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None/>
        <a:defRPr sz="16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groups/315874241088129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FF4F1B1F-38C9-4BA3-8793-E2B6FC978C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A445310-0D09-473E-B0E2-397465D705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6358" r="-2" b="9244"/>
          <a:stretch/>
        </p:blipFill>
        <p:spPr>
          <a:xfrm>
            <a:off x="6822" y="10"/>
            <a:ext cx="12191999" cy="685799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629691" y="1256045"/>
            <a:ext cx="6962052" cy="1884207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pl-PL" sz="4100">
                <a:solidFill>
                  <a:srgbClr val="FFFFFF"/>
                </a:solidFill>
              </a:rPr>
              <a:t>Zbiórka pieniędzy na budowę lęborskiego hospicjum stacjonarnego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811857" y="5159228"/>
            <a:ext cx="6581930" cy="746640"/>
          </a:xfrm>
        </p:spPr>
        <p:txBody>
          <a:bodyPr vert="horz" lIns="0" tIns="0" rIns="0" bIns="0" rtlCol="0">
            <a:normAutofit/>
          </a:bodyPr>
          <a:lstStyle/>
          <a:p>
            <a:pPr algn="ctr"/>
            <a:r>
              <a:rPr lang="pl-PL">
                <a:solidFill>
                  <a:srgbClr val="FFFFFF"/>
                </a:solidFill>
              </a:rPr>
              <a:t>Wiktor Kreft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6B5C80BC-C547-4FD8-9B68-6A9207F085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101557" y="3481804"/>
            <a:ext cx="0" cy="13107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ABE3B514-83FE-45D4-988C-78925DD132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0A94FDB-5ABD-4538-8992-CC1DFD74B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1806" y="750967"/>
            <a:ext cx="9053794" cy="1492731"/>
          </a:xfrm>
        </p:spPr>
        <p:txBody>
          <a:bodyPr anchor="b">
            <a:normAutofit/>
          </a:bodyPr>
          <a:lstStyle/>
          <a:p>
            <a:r>
              <a:rPr lang="pl-PL" b="1" cap="all"/>
              <a:t>BUDOWA HOSPICJUM STACJONARNEGO</a:t>
            </a:r>
            <a:endParaRPr lang="pl-PL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787CBF7F-92AD-42B8-AA3E-C4AF7A2AD3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676400" y="2589817"/>
            <a:ext cx="0" cy="3470024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370A9FFB-88D1-4A79-89A5-1850A06C3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2681" y="2861855"/>
            <a:ext cx="7399019" cy="324517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400">
                <a:ea typeface="+mn-lt"/>
                <a:cs typeface="+mn-lt"/>
              </a:rPr>
              <a:t>Choroby nowotworowe stanowią w Polsce drugą najczęstszą przyczynę zgonów. Rocznie z powodu nowotworów umiera niemal 100 tys. ludzi, co oznacza, że </a:t>
            </a:r>
            <a:r>
              <a:rPr lang="pl-PL" sz="1400" b="1">
                <a:ea typeface="+mn-lt"/>
                <a:cs typeface="+mn-lt"/>
              </a:rPr>
              <a:t>każdego dnia zabijają one prawie 300 osób</a:t>
            </a:r>
            <a:r>
              <a:rPr lang="pl-PL" sz="1400">
                <a:ea typeface="+mn-lt"/>
                <a:cs typeface="+mn-lt"/>
              </a:rPr>
              <a:t>. W hospicjach w całej Polsce brakuje miejsc.</a:t>
            </a:r>
            <a:endParaRPr lang="pl-PL" sz="1400"/>
          </a:p>
          <a:p>
            <a:pPr>
              <a:lnSpc>
                <a:spcPct val="110000"/>
              </a:lnSpc>
            </a:pPr>
            <a:r>
              <a:rPr lang="pl-PL" sz="1400">
                <a:ea typeface="+mn-lt"/>
                <a:cs typeface="+mn-lt"/>
              </a:rPr>
              <a:t>W powiecie lęborskim, liczącym ponad 66 tys. mieszkańców, </a:t>
            </a:r>
            <a:r>
              <a:rPr lang="pl-PL" sz="1400" b="1">
                <a:ea typeface="+mn-lt"/>
                <a:cs typeface="+mn-lt"/>
              </a:rPr>
              <a:t>brakuje hospicjum stacjonarnego. Na miejsce w hospicjach</a:t>
            </a:r>
            <a:r>
              <a:rPr lang="pl-PL" sz="1400">
                <a:ea typeface="+mn-lt"/>
                <a:cs typeface="+mn-lt"/>
              </a:rPr>
              <a:t> z innych miejscowości średnio </a:t>
            </a:r>
            <a:r>
              <a:rPr lang="pl-PL" sz="1400" b="1">
                <a:ea typeface="+mn-lt"/>
                <a:cs typeface="+mn-lt"/>
              </a:rPr>
              <a:t>czeka się po 3-4 tygodnie</a:t>
            </a:r>
            <a:r>
              <a:rPr lang="pl-PL" sz="1400">
                <a:ea typeface="+mn-lt"/>
                <a:cs typeface="+mn-lt"/>
              </a:rPr>
              <a:t>.</a:t>
            </a:r>
            <a:endParaRPr lang="pl-PL" sz="1400"/>
          </a:p>
          <a:p>
            <a:pPr>
              <a:lnSpc>
                <a:spcPct val="110000"/>
              </a:lnSpc>
            </a:pPr>
            <a:r>
              <a:rPr lang="pl-PL" sz="1400">
                <a:ea typeface="+mn-lt"/>
                <a:cs typeface="+mn-lt"/>
              </a:rPr>
              <a:t>To stanowczo za długi czas oczekiwania dla chorego w tak zaawansowanym stadium choroby. </a:t>
            </a:r>
            <a:r>
              <a:rPr lang="pl-PL" sz="1400" b="1">
                <a:ea typeface="+mn-lt"/>
                <a:cs typeface="+mn-lt"/>
              </a:rPr>
              <a:t>Niektórzy nawet nie doczekają</a:t>
            </a:r>
            <a:r>
              <a:rPr lang="pl-PL" sz="1400">
                <a:ea typeface="+mn-lt"/>
                <a:cs typeface="+mn-lt"/>
              </a:rPr>
              <a:t>. Jeżeli rodzinie i bliskim szczęśliwie uda się znaleźć miejsce, </a:t>
            </a:r>
            <a:r>
              <a:rPr lang="pl-PL" sz="1400" b="1">
                <a:ea typeface="+mn-lt"/>
                <a:cs typeface="+mn-lt"/>
              </a:rPr>
              <a:t>kolejnym utrudnieniem</a:t>
            </a:r>
            <a:r>
              <a:rPr lang="pl-PL" sz="1400">
                <a:ea typeface="+mn-lt"/>
                <a:cs typeface="+mn-lt"/>
              </a:rPr>
              <a:t> dla nich </a:t>
            </a:r>
            <a:r>
              <a:rPr lang="pl-PL" sz="1400" b="1">
                <a:ea typeface="+mn-lt"/>
                <a:cs typeface="+mn-lt"/>
              </a:rPr>
              <a:t>jest odległość</a:t>
            </a:r>
            <a:r>
              <a:rPr lang="pl-PL" sz="1400">
                <a:ea typeface="+mn-lt"/>
                <a:cs typeface="+mn-lt"/>
              </a:rPr>
              <a:t>. Zamiast spędzać ostatnie chwile z osobą chorą, zwykle tracą ten cenny czas na pokonywanie dziesiątek kilometrów w aucie lub pociągu na dojazd do i z hospicjum</a:t>
            </a:r>
            <a:endParaRPr lang="pl-PL" sz="1400"/>
          </a:p>
          <a:p>
            <a:pPr>
              <a:lnSpc>
                <a:spcPct val="110000"/>
              </a:lnSpc>
            </a:pPr>
            <a:endParaRPr lang="pl-PL" sz="1400"/>
          </a:p>
        </p:txBody>
      </p:sp>
    </p:spTree>
    <p:extLst>
      <p:ext uri="{BB962C8B-B14F-4D97-AF65-F5344CB8AC3E}">
        <p14:creationId xmlns:p14="http://schemas.microsoft.com/office/powerpoint/2010/main" val="7132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ABE3B514-83FE-45D4-988C-78925DD132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5D36027-6D18-4D30-B6BD-0E23BEC4E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514" y="800100"/>
            <a:ext cx="3945531" cy="1443597"/>
          </a:xfrm>
        </p:spPr>
        <p:txBody>
          <a:bodyPr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pl-PL" sz="3100" b="1"/>
              <a:t>Co robi Fundacja Lęborskie Hospicjum Stacjonarne?</a:t>
            </a:r>
            <a:endParaRPr lang="pl-PL" sz="31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787CBF7F-92AD-42B8-AA3E-C4AF7A2AD3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10100" y="2589817"/>
            <a:ext cx="0" cy="3468083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9F998970-30A9-4190-9BAD-E010A42F6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7977" y="876300"/>
            <a:ext cx="5608565" cy="5181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z="1900" b="1">
                <a:ea typeface="+mn-lt"/>
                <a:cs typeface="+mn-lt"/>
              </a:rPr>
              <a:t>Budujemy hospicjum stacjonarne</a:t>
            </a:r>
            <a:r>
              <a:rPr lang="pl-PL" sz="1900">
                <a:ea typeface="+mn-lt"/>
                <a:cs typeface="+mn-lt"/>
              </a:rPr>
              <a:t> w powiecie lęborskim, które stanie się kolejnym miejscem na mapie Polski w zakresie opieki paliatywnej. Hospicjum będzie usytuowane w odległości 7km od Lęborka, blisko trasy przelotowej S6 na odcinku Słupsk-Gdańsk, </a:t>
            </a:r>
            <a:r>
              <a:rPr lang="pl-PL" sz="1900" b="1">
                <a:ea typeface="+mn-lt"/>
                <a:cs typeface="+mn-lt"/>
              </a:rPr>
              <a:t>w miejscowości Pogorzelice</a:t>
            </a:r>
            <a:r>
              <a:rPr lang="pl-PL" sz="1900">
                <a:ea typeface="+mn-lt"/>
                <a:cs typeface="+mn-lt"/>
              </a:rPr>
              <a:t>.</a:t>
            </a:r>
            <a:endParaRPr lang="pl-PL" sz="1900"/>
          </a:p>
          <a:p>
            <a:r>
              <a:rPr lang="pl-PL" sz="1900">
                <a:ea typeface="+mn-lt"/>
                <a:cs typeface="+mn-lt"/>
              </a:rPr>
              <a:t>Nasze hospicjum powstanie </a:t>
            </a:r>
            <a:r>
              <a:rPr lang="pl-PL" sz="1900" b="1">
                <a:ea typeface="+mn-lt"/>
                <a:cs typeface="+mn-lt"/>
              </a:rPr>
              <a:t>na pięknej działce</a:t>
            </a:r>
            <a:r>
              <a:rPr lang="pl-PL" sz="1900">
                <a:ea typeface="+mn-lt"/>
                <a:cs typeface="+mn-lt"/>
              </a:rPr>
              <a:t>, górującej nad miejscowością Pogorzelice, o powierzchni 0,9 ha, </a:t>
            </a:r>
            <a:r>
              <a:rPr lang="pl-PL" sz="1900" b="1">
                <a:ea typeface="+mn-lt"/>
                <a:cs typeface="+mn-lt"/>
              </a:rPr>
              <a:t>podarowanej</a:t>
            </a:r>
            <a:r>
              <a:rPr lang="pl-PL" sz="1900">
                <a:ea typeface="+mn-lt"/>
                <a:cs typeface="+mn-lt"/>
              </a:rPr>
              <a:t> fundacji </a:t>
            </a:r>
            <a:r>
              <a:rPr lang="pl-PL" sz="1900" b="1">
                <a:ea typeface="+mn-lt"/>
                <a:cs typeface="+mn-lt"/>
              </a:rPr>
              <a:t>przez prywatnych Darczyńców</a:t>
            </a:r>
            <a:r>
              <a:rPr lang="pl-PL" sz="1900">
                <a:ea typeface="+mn-lt"/>
                <a:cs typeface="+mn-lt"/>
              </a:rPr>
              <a:t> z Gdyni 30 stycznia 2020 roku. Projekt budynku ma charakter modułowy, co oznacza możliwość dobudowania kolejnych części domu hospicyjnego z większą liczbą pomieszczeń.</a:t>
            </a:r>
            <a:endParaRPr lang="pl-PL" sz="1900"/>
          </a:p>
        </p:txBody>
      </p:sp>
    </p:spTree>
    <p:extLst>
      <p:ext uri="{BB962C8B-B14F-4D97-AF65-F5344CB8AC3E}">
        <p14:creationId xmlns:p14="http://schemas.microsoft.com/office/powerpoint/2010/main" val="1470218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xmlns="" id="{ABE3B514-83FE-45D4-988C-78925DD132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B148239-AD08-4F16-BC88-FFDC4F58B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743321"/>
            <a:ext cx="3707989" cy="3698893"/>
          </a:xfrm>
        </p:spPr>
        <p:txBody>
          <a:bodyPr anchor="t">
            <a:normAutofit/>
          </a:bodyPr>
          <a:lstStyle/>
          <a:p>
            <a:pPr algn="r"/>
            <a:r>
              <a:rPr lang="pl-PL" sz="3100" b="1" cap="all"/>
              <a:t>DOM HOSPICYJNY – NAJWAŻNIEJSZE DANE:</a:t>
            </a:r>
            <a:endParaRPr lang="pl-PL" sz="3100"/>
          </a:p>
        </p:txBody>
      </p:sp>
      <p:cxnSp>
        <p:nvCxnSpPr>
          <p:cNvPr id="9" name="Straight Connector 9">
            <a:extLst>
              <a:ext uri="{FF2B5EF4-FFF2-40B4-BE49-F238E27FC236}">
                <a16:creationId xmlns:a16="http://schemas.microsoft.com/office/drawing/2014/main" xmlns="" id="{787CBF7F-92AD-42B8-AA3E-C4AF7A2AD3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334000" y="876300"/>
            <a:ext cx="0" cy="5181600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874FF6B2-E118-4CA6-A051-8BC7DC1CF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905" y="309447"/>
            <a:ext cx="6741961" cy="638359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pl-PL" sz="1000">
                <a:ea typeface="+mn-lt"/>
                <a:cs typeface="+mn-lt"/>
              </a:rPr>
              <a:t>powierzchnia zabudowy – 1625 m2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>
                <a:ea typeface="+mn-lt"/>
                <a:cs typeface="+mn-lt"/>
              </a:rPr>
              <a:t>powierzchnia całkowita budynku – 3214 m2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>
                <a:ea typeface="+mn-lt"/>
                <a:cs typeface="+mn-lt"/>
              </a:rPr>
              <a:t>powierzchnia użytkowa – 2335 m2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 b="1">
                <a:ea typeface="+mn-lt"/>
                <a:cs typeface="+mn-lt"/>
              </a:rPr>
              <a:t>10 jednoosobowych pokoi z własną łazienką, wyjściem na taras/ogródek</a:t>
            </a:r>
            <a:r>
              <a:rPr lang="pl-PL" sz="1000">
                <a:ea typeface="+mn-lt"/>
                <a:cs typeface="+mn-lt"/>
              </a:rPr>
              <a:t> (I etap)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 b="1">
                <a:ea typeface="+mn-lt"/>
                <a:cs typeface="+mn-lt"/>
              </a:rPr>
              <a:t>pokoje dla rodzin</a:t>
            </a:r>
            <a:r>
              <a:rPr lang="pl-PL" sz="1000">
                <a:ea typeface="+mn-lt"/>
                <a:cs typeface="+mn-lt"/>
              </a:rPr>
              <a:t>, chcących spędzić czas ze swoimi bliskimi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>
                <a:ea typeface="+mn-lt"/>
                <a:cs typeface="+mn-lt"/>
              </a:rPr>
              <a:t>w pełni wyposażona </a:t>
            </a:r>
            <a:r>
              <a:rPr lang="pl-PL" sz="1000" b="1">
                <a:ea typeface="+mn-lt"/>
                <a:cs typeface="+mn-lt"/>
              </a:rPr>
              <a:t>kuchnia</a:t>
            </a:r>
            <a:r>
              <a:rPr lang="pl-PL" sz="1000">
                <a:ea typeface="+mn-lt"/>
                <a:cs typeface="+mn-lt"/>
              </a:rPr>
              <a:t> pozwalająca zapewnić całodobowe wyżywienie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>
                <a:ea typeface="+mn-lt"/>
                <a:cs typeface="+mn-lt"/>
              </a:rPr>
              <a:t>Budynek składa się z dwóch krzyżujących się pod kątem rozwartym prostych form architektonicznych o skośnym dwuspadowym dachu nawiązującym do tradycyjnej zabudowy miejscowości. W miejscu przecięcia brył zlokalizowane jest główne wejście do budynku prowadzące do holu oraz recepcji, stanowiących łącznik pomiędzy strefą wejściową a częścią hospicyjną. Na przecięciu wspomnianych wyżej brył, na osi symetrii budynku, w interakcji ze strefą wejściową, zlokalizowana jest </a:t>
            </a:r>
            <a:r>
              <a:rPr lang="pl-PL" sz="1000" b="1">
                <a:ea typeface="+mn-lt"/>
                <a:cs typeface="+mn-lt"/>
              </a:rPr>
              <a:t>kaplica</a:t>
            </a:r>
            <a:r>
              <a:rPr lang="pl-PL" sz="1000">
                <a:ea typeface="+mn-lt"/>
                <a:cs typeface="+mn-lt"/>
              </a:rPr>
              <a:t>.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>
                <a:ea typeface="+mn-lt"/>
                <a:cs typeface="+mn-lt"/>
              </a:rPr>
              <a:t>Część hospicyjna posiada jednoosobowe pokoje z łazienkami. Strefa ta zwiera </a:t>
            </a:r>
            <a:r>
              <a:rPr lang="pl-PL" sz="1000" b="1">
                <a:ea typeface="+mn-lt"/>
                <a:cs typeface="+mn-lt"/>
              </a:rPr>
              <a:t>zaplecze techniczne</a:t>
            </a:r>
            <a:r>
              <a:rPr lang="pl-PL" sz="1000">
                <a:ea typeface="+mn-lt"/>
                <a:cs typeface="+mn-lt"/>
              </a:rPr>
              <a:t> i pomieszczenia towarzyszące, typu </a:t>
            </a:r>
            <a:r>
              <a:rPr lang="pl-PL" sz="1000" b="1">
                <a:ea typeface="+mn-lt"/>
                <a:cs typeface="+mn-lt"/>
              </a:rPr>
              <a:t>gabinety zabiegowe, magazyny podręczne, apteka, zaplecze higieniczno-sanitarne dla pracowników</a:t>
            </a:r>
            <a:r>
              <a:rPr lang="pl-PL" sz="1000">
                <a:ea typeface="+mn-lt"/>
                <a:cs typeface="+mn-lt"/>
              </a:rPr>
              <a:t>.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>
                <a:ea typeface="+mn-lt"/>
                <a:cs typeface="+mn-lt"/>
              </a:rPr>
              <a:t>Poddasze budynku jest przeznaczone na cele noclegowe dla członków rodzin i bliskich pacjentów. Zlokalizowana jest tam też </a:t>
            </a:r>
            <a:r>
              <a:rPr lang="pl-PL" sz="1000" b="1">
                <a:ea typeface="+mn-lt"/>
                <a:cs typeface="+mn-lt"/>
              </a:rPr>
              <a:t>mała sala konferencyjna</a:t>
            </a:r>
            <a:r>
              <a:rPr lang="pl-PL" sz="1000">
                <a:ea typeface="+mn-lt"/>
                <a:cs typeface="+mn-lt"/>
              </a:rPr>
              <a:t>.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 b="1">
                <a:ea typeface="+mn-lt"/>
                <a:cs typeface="+mn-lt"/>
              </a:rPr>
              <a:t>Budynek</a:t>
            </a:r>
            <a:r>
              <a:rPr lang="pl-PL" sz="1000">
                <a:ea typeface="+mn-lt"/>
                <a:cs typeface="+mn-lt"/>
              </a:rPr>
              <a:t> w całości pozbawiony jest barier architektonicznych oraz </a:t>
            </a:r>
            <a:r>
              <a:rPr lang="pl-PL" sz="1000" b="1">
                <a:ea typeface="+mn-lt"/>
                <a:cs typeface="+mn-lt"/>
              </a:rPr>
              <a:t>przystosowany jest dla potrzeb osób niepełnosprawnych</a:t>
            </a:r>
            <a:r>
              <a:rPr lang="pl-PL" sz="1000">
                <a:ea typeface="+mn-lt"/>
                <a:cs typeface="+mn-lt"/>
              </a:rPr>
              <a:t> - poziom parteru zlokalizowany jest na poziomie terenu, piętro natomiast obsługiwane będzie przez windę.</a:t>
            </a:r>
            <a:endParaRPr lang="pl-PL" sz="1000"/>
          </a:p>
          <a:p>
            <a:pPr>
              <a:lnSpc>
                <a:spcPct val="110000"/>
              </a:lnSpc>
            </a:pPr>
            <a:r>
              <a:rPr lang="pl-PL" sz="1000">
                <a:ea typeface="+mn-lt"/>
                <a:cs typeface="+mn-lt"/>
              </a:rPr>
              <a:t>W bezpośrednim sąsiedztwie budynku powstanie park w oparciu o istniejący starodrzew.</a:t>
            </a:r>
            <a:endParaRPr lang="pl-PL" sz="1000"/>
          </a:p>
          <a:p>
            <a:pPr>
              <a:lnSpc>
                <a:spcPct val="110000"/>
              </a:lnSpc>
            </a:pPr>
            <a:endParaRPr lang="pl-PL" sz="1000"/>
          </a:p>
        </p:txBody>
      </p:sp>
    </p:spTree>
    <p:extLst>
      <p:ext uri="{BB962C8B-B14F-4D97-AF65-F5344CB8AC3E}">
        <p14:creationId xmlns:p14="http://schemas.microsoft.com/office/powerpoint/2010/main" val="351644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9E86767-8DA2-44D1-B6C5-4E03C5F04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94" y="132887"/>
            <a:ext cx="3662767" cy="677178"/>
          </a:xfrm>
        </p:spPr>
        <p:txBody>
          <a:bodyPr>
            <a:normAutofit fontScale="90000"/>
          </a:bodyPr>
          <a:lstStyle/>
          <a:p>
            <a:r>
              <a:rPr lang="pl-PL" b="1"/>
              <a:t>Aktualne akcje</a:t>
            </a:r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53791AA-24A1-4E8B-8CEA-BA84A296A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612" y="1071667"/>
            <a:ext cx="11059743" cy="50834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b="1" cap="all"/>
              <a:t>#MUROWANEDOBRO</a:t>
            </a:r>
            <a:endParaRPr lang="pl-PL"/>
          </a:p>
          <a:p>
            <a:r>
              <a:rPr lang="pl-PL">
                <a:ea typeface="+mn-lt"/>
                <a:cs typeface="+mn-lt"/>
              </a:rPr>
              <a:t>Do wybudowania 3.370,98 m2 ścian potrzebujemy 21.109 pustaków. Dołącz do budowniczych tego wspaniałego dzieła i dokonaj zakupu wirtualnego pustaka. 1 pustak = 10 PLN. O liczbie zakupionych pustaków decydujesz Ty sam. Może to być 1 sztuka, 10 sztuk lub cała paleta = 480 sztuk. Aktualnie brakuje nam 1.641 PUSTAKÓW. Niech</a:t>
            </a:r>
            <a:endParaRPr lang="pl-PL"/>
          </a:p>
          <a:p>
            <a:r>
              <a:rPr lang="pl-PL" b="1" cap="all"/>
              <a:t>LICYTUJESZ = HOSPICJUM BUDUJESZ</a:t>
            </a:r>
            <a:endParaRPr lang="pl-PL" dirty="0"/>
          </a:p>
          <a:p>
            <a:r>
              <a:rPr lang="pl-PL">
                <a:ea typeface="+mn-lt"/>
                <a:cs typeface="+mn-lt"/>
              </a:rPr>
              <a:t>Zostań naszym Aniołem w grupie licytacyjnej na Facebooku. Wystawiaj, licytuj, udostępniaj a tym samy buduj z nami nasz dom hospicyjny. Niech razem z Tobą nasz żonkilowy pasek nabiera mocy. Wierzymy, że to właśnie z Twoją pomocą zapełni się kolorem żółtym na 100%. </a:t>
            </a:r>
            <a:r>
              <a:rPr lang="pl-PL" dirty="0">
                <a:ea typeface="+mn-lt"/>
                <a:cs typeface="+mn-lt"/>
                <a:hlinkClick r:id="rId2"/>
              </a:rPr>
              <a:t>https://www.facebook.com/groups/3158742410881298</a:t>
            </a:r>
            <a:endParaRPr lang="pl-PL"/>
          </a:p>
          <a:p>
            <a:pPr algn="ctr"/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8802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xmlns="" id="{BF02845A-8571-40C5-9F56-8F9B3F7C4E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4522F23-7C86-424D-A14F-3ACE891DE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6645" y="895440"/>
            <a:ext cx="6023952" cy="1560083"/>
          </a:xfrm>
        </p:spPr>
        <p:txBody>
          <a:bodyPr>
            <a:normAutofit/>
          </a:bodyPr>
          <a:lstStyle/>
          <a:p>
            <a:pPr algn="r"/>
            <a:r>
              <a:rPr lang="pl-PL"/>
              <a:t>Pomagać możecie tak jak ja</a:t>
            </a:r>
          </a:p>
        </p:txBody>
      </p:sp>
      <p:pic>
        <p:nvPicPr>
          <p:cNvPr id="4" name="Obraz 4" descr="Obraz zawierający zewnętrzne, podłoże, osoba, droga&#10;&#10;Opis wygenerowany automatycznie">
            <a:extLst>
              <a:ext uri="{FF2B5EF4-FFF2-40B4-BE49-F238E27FC236}">
                <a16:creationId xmlns:a16="http://schemas.microsoft.com/office/drawing/2014/main" xmlns="" id="{E7F68C46-9D78-4184-A3C7-9526798BFD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724" r="-1" b="44599"/>
          <a:stretch/>
        </p:blipFill>
        <p:spPr>
          <a:xfrm>
            <a:off x="20" y="1"/>
            <a:ext cx="3886185" cy="3429000"/>
          </a:xfrm>
          <a:prstGeom prst="rect">
            <a:avLst/>
          </a:prstGeom>
        </p:spPr>
      </p:pic>
      <p:pic>
        <p:nvPicPr>
          <p:cNvPr id="5" name="Obraz 5" descr="Obraz zawierający zewnętrzne, osoba, podłoże&#10;&#10;Opis wygenerowany automatycznie">
            <a:extLst>
              <a:ext uri="{FF2B5EF4-FFF2-40B4-BE49-F238E27FC236}">
                <a16:creationId xmlns:a16="http://schemas.microsoft.com/office/drawing/2014/main" xmlns="" id="{0A6F15DF-F041-455E-A398-978A8995290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7761" r="-1" b="29224"/>
          <a:stretch/>
        </p:blipFill>
        <p:spPr>
          <a:xfrm>
            <a:off x="9" y="3429000"/>
            <a:ext cx="3886203" cy="3429000"/>
          </a:xfrm>
          <a:prstGeom prst="rect">
            <a:avLst/>
          </a:pr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A6ACB06D-2764-41E8-95E5-E944916DD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6645" y="2811763"/>
            <a:ext cx="5292977" cy="331412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pl-PL" dirty="0"/>
              <a:t>Jestem w wolontariacie szkolnym i pomagam od początku roku szkolnego. Byłem już zbierać pieniądze dla tej akcji pod cmentarzem w Lęborku, oraz przed kościołem w Garczegorzu.</a:t>
            </a:r>
            <a:endParaRPr lang="pl-PL"/>
          </a:p>
          <a:p>
            <a:pPr algn="r"/>
            <a:r>
              <a:rPr lang="pl-PL" dirty="0"/>
              <a:t>Możecie robić też wiele innych rzeczy by pomóc w takich zbiórkach</a:t>
            </a:r>
            <a:endParaRPr lang="pl-PL"/>
          </a:p>
          <a:p>
            <a:pPr algn="r"/>
            <a:endParaRPr lang="pl-PL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F30BB598-81B4-41BB-BC44-CD9C29AE2E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277600" y="2871627"/>
            <a:ext cx="0" cy="3186701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224094"/>
      </p:ext>
    </p:extLst>
  </p:cSld>
  <p:clrMapOvr>
    <a:masterClrMapping/>
  </p:clrMapOvr>
</p:sld>
</file>

<file path=ppt/theme/theme1.xml><?xml version="1.0" encoding="utf-8"?>
<a:theme xmlns:a="http://schemas.openxmlformats.org/drawingml/2006/main" name="VaultVTI">
  <a:themeElements>
    <a:clrScheme name="AnalogousFromLightSeedLeftStep">
      <a:dk1>
        <a:srgbClr val="000000"/>
      </a:dk1>
      <a:lt1>
        <a:srgbClr val="FFFFFF"/>
      </a:lt1>
      <a:dk2>
        <a:srgbClr val="41243A"/>
      </a:dk2>
      <a:lt2>
        <a:srgbClr val="E2E8E7"/>
      </a:lt2>
      <a:accent1>
        <a:srgbClr val="EC7080"/>
      </a:accent1>
      <a:accent2>
        <a:srgbClr val="E850A4"/>
      </a:accent2>
      <a:accent3>
        <a:srgbClr val="EC70E8"/>
      </a:accent3>
      <a:accent4>
        <a:srgbClr val="AE50E8"/>
      </a:accent4>
      <a:accent5>
        <a:srgbClr val="8970EC"/>
      </a:accent5>
      <a:accent6>
        <a:srgbClr val="5071E8"/>
      </a:accent6>
      <a:hlink>
        <a:srgbClr val="568E87"/>
      </a:hlink>
      <a:folHlink>
        <a:srgbClr val="7F7F7F"/>
      </a:folHlink>
    </a:clrScheme>
    <a:fontScheme name="Custom 5">
      <a:majorFont>
        <a:latin typeface="Georgia Pro Light"/>
        <a:ea typeface=""/>
        <a:cs typeface=""/>
      </a:majorFont>
      <a:minorFont>
        <a:latin typeface="Georgia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ultVTI" id="{144E1EB0-F9F9-4F8D-8264-A2820BA0C47A}" vid="{3A992A48-7697-4A22-A884-B4A11E6218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Niestandardowy</PresentationFormat>
  <Paragraphs>30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VaultVTI</vt:lpstr>
      <vt:lpstr>Zbiórka pieniędzy na budowę lęborskiego hospicjum stacjonarnego</vt:lpstr>
      <vt:lpstr>BUDOWA HOSPICJUM STACJONARNEGO</vt:lpstr>
      <vt:lpstr>Co robi Fundacja Lęborskie Hospicjum Stacjonarne?</vt:lpstr>
      <vt:lpstr>DOM HOSPICYJNY – NAJWAŻNIEJSZE DANE:</vt:lpstr>
      <vt:lpstr>Aktualne akcje</vt:lpstr>
      <vt:lpstr>Pomagać możecie tak jak 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Privatek</dc:creator>
  <cp:lastModifiedBy>Privatek</cp:lastModifiedBy>
  <cp:revision>123</cp:revision>
  <dcterms:created xsi:type="dcterms:W3CDTF">2021-11-22T16:50:03Z</dcterms:created>
  <dcterms:modified xsi:type="dcterms:W3CDTF">2021-12-20T10:25:56Z</dcterms:modified>
</cp:coreProperties>
</file>